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notesMasterIdLst>
    <p:notesMasterId r:id="rId4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50" Type="http://schemas.openxmlformats.org/officeDocument/2006/relationships/theme" Target="theme/theme1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00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48640" y="1234440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Technology Catalog</a:t>
            </a:r>
            <a:endParaRPr lang="en-US" sz="5600" dirty="0"/>
          </a:p>
        </p:txBody>
      </p:sp>
      <p:sp>
        <p:nvSpPr>
          <p:cNvPr id="5" name="Text 3"/>
          <p:cNvSpPr/>
          <p:nvPr/>
        </p:nvSpPr>
        <p:spPr>
          <a:xfrm>
            <a:off x="548640" y="2194560"/>
            <a:ext cx="3657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0" dirty="0">
                <a:solidFill>
                  <a:srgbClr val="B8960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2026</a:t>
            </a:r>
            <a:endParaRPr lang="en-US" sz="5600" dirty="0"/>
          </a:p>
        </p:txBody>
      </p:sp>
      <p:sp>
        <p:nvSpPr>
          <p:cNvPr id="6" name="Text 4"/>
          <p:cNvSpPr/>
          <p:nvPr/>
        </p:nvSpPr>
        <p:spPr>
          <a:xfrm>
            <a:off x="548640" y="3200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AABB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180+ Products · 111 Brands · 11 Technology Chapters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548640" y="370332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388620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F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41605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F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Medina Lab Partner · Casablanca Finance City · Q2 2027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8961120" y="1463040"/>
            <a:ext cx="1371600" cy="1005840"/>
          </a:xfrm>
          <a:prstGeom prst="roundRect">
            <a:avLst>
              <a:gd name="adj" fmla="val 7273"/>
            </a:avLst>
          </a:prstGeom>
          <a:solidFill>
            <a:srgbClr val="132038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961120" y="1554480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11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8961120" y="2029968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AABB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Chapters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10469880" y="1463040"/>
            <a:ext cx="1371600" cy="1005840"/>
          </a:xfrm>
          <a:prstGeom prst="roundRect">
            <a:avLst>
              <a:gd name="adj" fmla="val 7273"/>
            </a:avLst>
          </a:prstGeom>
          <a:solidFill>
            <a:srgbClr val="132038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469880" y="1554480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111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10469880" y="2029968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AABB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Brands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8961120" y="2743200"/>
            <a:ext cx="1371600" cy="1005840"/>
          </a:xfrm>
          <a:prstGeom prst="roundRect">
            <a:avLst>
              <a:gd name="adj" fmla="val 7273"/>
            </a:avLst>
          </a:prstGeom>
          <a:solidFill>
            <a:srgbClr val="132038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961120" y="2834640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180+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8961120" y="3310128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AABB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Products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10469880" y="2743200"/>
            <a:ext cx="1371600" cy="1005840"/>
          </a:xfrm>
          <a:prstGeom prst="roundRect">
            <a:avLst>
              <a:gd name="adj" fmla="val 7273"/>
            </a:avLst>
          </a:prstGeom>
          <a:solidFill>
            <a:srgbClr val="132038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0469880" y="2834640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10469880" y="3310128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AABB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Gov. MOUs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0A5C36"/>
          </a:solidFill>
          <a:ln w="12700">
            <a:solidFill>
              <a:srgbClr val="0A5C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02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MAKEBLOCK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mBot2 Education Platform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103120" cy="320040"/>
          </a:xfrm>
          <a:prstGeom prst="roundRect">
            <a:avLst>
              <a:gd name="adj" fmla="val 14286"/>
            </a:avLst>
          </a:prstGeom>
          <a:solidFill>
            <a:srgbClr val="0A5C36"/>
          </a:solidFill>
          <a:ln w="12700">
            <a:solidFill>
              <a:srgbClr val="0A5C3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Robotics System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From block coding to Python — one robot, all levels.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0A5C36"/>
          </a:solidFill>
          <a:ln w="12700">
            <a:solidFill>
              <a:srgbClr val="0A5C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02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SPHERO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Sphero BOLT+ Education Pack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1929384" cy="320040"/>
          </a:xfrm>
          <a:prstGeom prst="roundRect">
            <a:avLst>
              <a:gd name="adj" fmla="val 14286"/>
            </a:avLst>
          </a:prstGeom>
          <a:solidFill>
            <a:srgbClr val="0A5C36"/>
          </a:solidFill>
          <a:ln w="12700">
            <a:solidFill>
              <a:srgbClr val="0A5C3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Programmable Robot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Coding through play, scaled for classrooms.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3D1F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0" y="274320"/>
            <a:ext cx="54864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FFFFFF">
                    <a:alpha val="15000"/>
                  </a:srgb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03</a:t>
            </a:r>
            <a:endParaRPr lang="en-US" sz="20000" dirty="0"/>
          </a:p>
        </p:txBody>
      </p:sp>
      <p:sp>
        <p:nvSpPr>
          <p:cNvPr id="4" name="Text 2"/>
          <p:cNvSpPr/>
          <p:nvPr/>
        </p:nvSpPr>
        <p:spPr>
          <a:xfrm>
            <a:off x="59436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94360" y="1691640"/>
            <a:ext cx="1828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03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594360" y="283464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Virtual Reality &amp; Extended Reality (VR/XR)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94360" y="4114800"/>
            <a:ext cx="164592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42976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Technology Catalog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3D1F6E"/>
          </a:solidFill>
          <a:ln w="12700">
            <a:solidFill>
              <a:srgbClr val="3D1F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03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META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Meta Quest 3 for Business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189988" cy="320040"/>
          </a:xfrm>
          <a:prstGeom prst="roundRect">
            <a:avLst>
              <a:gd name="adj" fmla="val 14286"/>
            </a:avLst>
          </a:prstGeom>
          <a:solidFill>
            <a:srgbClr val="3D1F6E"/>
          </a:solidFill>
          <a:ln w="12700">
            <a:solidFill>
              <a:srgbClr val="3D1F6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Mixed Reality Headset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Enterprise XR — wireless, scalable, institutional-grade.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3D1F6E"/>
          </a:solidFill>
          <a:ln w="12700">
            <a:solidFill>
              <a:srgbClr val="3D1F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03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HTC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VIVE Focus Vision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189988" cy="320040"/>
          </a:xfrm>
          <a:prstGeom prst="roundRect">
            <a:avLst>
              <a:gd name="adj" fmla="val 14286"/>
            </a:avLst>
          </a:prstGeom>
          <a:solidFill>
            <a:srgbClr val="3D1F6E"/>
          </a:solidFill>
          <a:ln w="12700">
            <a:solidFill>
              <a:srgbClr val="3D1F6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Enterprise VR Headset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Standalone enterprise VR with eye tracking built in.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3D1F6E"/>
          </a:solidFill>
          <a:ln w="12700">
            <a:solidFill>
              <a:srgbClr val="3D1F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03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VARJO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Varjo XR-4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363724" cy="320040"/>
          </a:xfrm>
          <a:prstGeom prst="roundRect">
            <a:avLst>
              <a:gd name="adj" fmla="val 14286"/>
            </a:avLst>
          </a:prstGeom>
          <a:solidFill>
            <a:srgbClr val="3D1F6E"/>
          </a:solidFill>
          <a:ln w="12700">
            <a:solidFill>
              <a:srgbClr val="3D1F6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Professional XR Headset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highest resolution XR device ever built for enterprise.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9A34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0" y="274320"/>
            <a:ext cx="54864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FFFFFF">
                    <a:alpha val="15000"/>
                  </a:srgb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04</a:t>
            </a:r>
            <a:endParaRPr lang="en-US" sz="20000" dirty="0"/>
          </a:p>
        </p:txBody>
      </p:sp>
      <p:sp>
        <p:nvSpPr>
          <p:cNvPr id="4" name="Text 2"/>
          <p:cNvSpPr/>
          <p:nvPr/>
        </p:nvSpPr>
        <p:spPr>
          <a:xfrm>
            <a:off x="59436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94360" y="1691640"/>
            <a:ext cx="1828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04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594360" y="283464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3D Printing &amp; Additive Manufacturing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94360" y="4114800"/>
            <a:ext cx="164592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42976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Technology Catalog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9A3412"/>
          </a:solidFill>
          <a:ln w="12700">
            <a:solidFill>
              <a:srgbClr val="9A3412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04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BAMBU LAB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Bambu Lab X1E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537460" cy="320040"/>
          </a:xfrm>
          <a:prstGeom prst="roundRect">
            <a:avLst>
              <a:gd name="adj" fmla="val 14286"/>
            </a:avLst>
          </a:prstGeom>
          <a:solidFill>
            <a:srgbClr val="9A3412"/>
          </a:solidFill>
          <a:ln w="12700">
            <a:solidFill>
              <a:srgbClr val="9A341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Multi-Material 3D Printer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Fastest professional FDM printer. 16 materials. Lab-ready.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9A3412"/>
          </a:solidFill>
          <a:ln w="12700">
            <a:solidFill>
              <a:srgbClr val="9A3412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04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FORMLABS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Form 4 Resin Printer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450592" cy="320040"/>
          </a:xfrm>
          <a:prstGeom prst="roundRect">
            <a:avLst>
              <a:gd name="adj" fmla="val 14286"/>
            </a:avLst>
          </a:prstGeom>
          <a:solidFill>
            <a:srgbClr val="9A3412"/>
          </a:solidFill>
          <a:ln w="12700">
            <a:solidFill>
              <a:srgbClr val="9A341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Professional SLA Printer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Surgical-grade precision. Industrial speed. Education-ready.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9A3412"/>
          </a:solidFill>
          <a:ln w="12700">
            <a:solidFill>
              <a:srgbClr val="9A3412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04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ULTIMAKER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Ultimaker S7 Pro Bundle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537460" cy="320040"/>
          </a:xfrm>
          <a:prstGeom prst="roundRect">
            <a:avLst>
              <a:gd name="adj" fmla="val 14286"/>
            </a:avLst>
          </a:prstGeom>
          <a:solidFill>
            <a:srgbClr val="9A3412"/>
          </a:solidFill>
          <a:ln w="12700">
            <a:solidFill>
              <a:srgbClr val="9A341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Dual-Extrusion 3D Printer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Dual extrusion. Hospital-grade reliability. Morocco-ready.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82296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OF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320040" y="1234440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CONTENTS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320040" y="1874520"/>
            <a:ext cx="109728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20040" y="210312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B80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Chapters · 30 Hero Pages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320040" y="5303520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Catalog Edition 2026</a:t>
            </a:r>
            <a:endParaRPr lang="en-US" sz="850" dirty="0"/>
          </a:p>
          <a:p>
            <a:pPr indent="0" marL="0">
              <a:buNone/>
            </a:pPr>
            <a:r>
              <a:rPr lang="en-US" sz="8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— Institutional Technology</a:t>
            </a:r>
            <a:endParaRPr lang="en-US" sz="850" dirty="0"/>
          </a:p>
        </p:txBody>
      </p:sp>
      <p:sp>
        <p:nvSpPr>
          <p:cNvPr id="9" name="Shape 7"/>
          <p:cNvSpPr/>
          <p:nvPr/>
        </p:nvSpPr>
        <p:spPr>
          <a:xfrm>
            <a:off x="3337560" y="502920"/>
            <a:ext cx="393192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3447288" y="640080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1E3A6E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447288" y="640080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4032504" y="612648"/>
            <a:ext cx="3108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Artificial Intelligence &amp; Machine Learning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3337560" y="1399032"/>
            <a:ext cx="393192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447288" y="1536192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0A5C36"/>
          </a:solidFill>
          <a:ln w="12700">
            <a:solidFill>
              <a:srgbClr val="0A5C3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447288" y="1536192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032504" y="1508760"/>
            <a:ext cx="3108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Robotics &amp; Automation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3337560" y="2295144"/>
            <a:ext cx="393192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3447288" y="2432304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3D1F6E"/>
          </a:solidFill>
          <a:ln w="12700">
            <a:solidFill>
              <a:srgbClr val="3D1F6E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447288" y="2432304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032504" y="2404872"/>
            <a:ext cx="3108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Virtual Reality &amp; Extended Reality (VR/XR)</a:t>
            </a:r>
            <a:endParaRPr lang="en-US" sz="950" dirty="0"/>
          </a:p>
        </p:txBody>
      </p:sp>
      <p:sp>
        <p:nvSpPr>
          <p:cNvPr id="21" name="Shape 19"/>
          <p:cNvSpPr/>
          <p:nvPr/>
        </p:nvSpPr>
        <p:spPr>
          <a:xfrm>
            <a:off x="3337560" y="3191256"/>
            <a:ext cx="393192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3447288" y="3328416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9A3412"/>
          </a:solidFill>
          <a:ln w="12700">
            <a:solidFill>
              <a:srgbClr val="9A341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447288" y="3328416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032504" y="3300984"/>
            <a:ext cx="3108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Printing &amp; Additive Manufacturing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3337560" y="4087368"/>
            <a:ext cx="393192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3447288" y="4224528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447288" y="4224528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4032504" y="4197096"/>
            <a:ext cx="3108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Esports &amp; Gaming Technology</a:t>
            </a:r>
            <a:endParaRPr lang="en-US" sz="950" dirty="0"/>
          </a:p>
        </p:txBody>
      </p:sp>
      <p:sp>
        <p:nvSpPr>
          <p:cNvPr id="29" name="Shape 27"/>
          <p:cNvSpPr/>
          <p:nvPr/>
        </p:nvSpPr>
        <p:spPr>
          <a:xfrm>
            <a:off x="3337560" y="4983480"/>
            <a:ext cx="393192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3447288" y="5120640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447288" y="5120640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4032504" y="5093208"/>
            <a:ext cx="3108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Engineering &amp; Research Labs</a:t>
            </a:r>
            <a:endParaRPr lang="en-US" sz="950" dirty="0"/>
          </a:p>
        </p:txBody>
      </p:sp>
      <p:sp>
        <p:nvSpPr>
          <p:cNvPr id="33" name="Shape 31"/>
          <p:cNvSpPr/>
          <p:nvPr/>
        </p:nvSpPr>
        <p:spPr>
          <a:xfrm>
            <a:off x="7543800" y="502920"/>
            <a:ext cx="393192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7653528" y="640080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7653528" y="640080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100" dirty="0"/>
          </a:p>
        </p:txBody>
      </p:sp>
      <p:sp>
        <p:nvSpPr>
          <p:cNvPr id="36" name="Text 34"/>
          <p:cNvSpPr/>
          <p:nvPr/>
        </p:nvSpPr>
        <p:spPr>
          <a:xfrm>
            <a:off x="8238744" y="612648"/>
            <a:ext cx="3108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Cybersecurity &amp; Network Infrastructure</a:t>
            </a:r>
            <a:endParaRPr lang="en-US" sz="950" dirty="0"/>
          </a:p>
        </p:txBody>
      </p:sp>
      <p:sp>
        <p:nvSpPr>
          <p:cNvPr id="37" name="Shape 35"/>
          <p:cNvSpPr/>
          <p:nvPr/>
        </p:nvSpPr>
        <p:spPr>
          <a:xfrm>
            <a:off x="7543800" y="1399032"/>
            <a:ext cx="393192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7653528" y="1536192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14532D"/>
          </a:solidFill>
          <a:ln w="12700">
            <a:solidFill>
              <a:srgbClr val="14532D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7653528" y="1536192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8238744" y="1508760"/>
            <a:ext cx="3108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 &amp; STEM Education Labs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7543800" y="2295144"/>
            <a:ext cx="393192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7653528" y="2432304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581C87"/>
          </a:solidFill>
          <a:ln w="12700">
            <a:solidFill>
              <a:srgbClr val="581C87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7653528" y="2432304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8238744" y="2404872"/>
            <a:ext cx="3108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Music Production &amp; Audio Technology</a:t>
            </a:r>
            <a:endParaRPr lang="en-US" sz="950" dirty="0"/>
          </a:p>
        </p:txBody>
      </p:sp>
      <p:sp>
        <p:nvSpPr>
          <p:cNvPr id="45" name="Shape 43"/>
          <p:cNvSpPr/>
          <p:nvPr/>
        </p:nvSpPr>
        <p:spPr>
          <a:xfrm>
            <a:off x="7543800" y="3191256"/>
            <a:ext cx="393192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46" name="Shape 44"/>
          <p:cNvSpPr/>
          <p:nvPr/>
        </p:nvSpPr>
        <p:spPr>
          <a:xfrm>
            <a:off x="7653528" y="3328416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7C2D12"/>
          </a:solidFill>
          <a:ln w="12700">
            <a:solidFill>
              <a:srgbClr val="7C2D12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7653528" y="3328416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8" name="Text 46"/>
          <p:cNvSpPr/>
          <p:nvPr/>
        </p:nvSpPr>
        <p:spPr>
          <a:xfrm>
            <a:off x="8238744" y="3300984"/>
            <a:ext cx="3108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Photography &amp; Visual Media</a:t>
            </a:r>
            <a:endParaRPr lang="en-US" sz="950" dirty="0"/>
          </a:p>
        </p:txBody>
      </p:sp>
      <p:sp>
        <p:nvSpPr>
          <p:cNvPr id="49" name="Shape 47"/>
          <p:cNvSpPr/>
          <p:nvPr/>
        </p:nvSpPr>
        <p:spPr>
          <a:xfrm>
            <a:off x="7543800" y="4087368"/>
            <a:ext cx="393192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50" name="Shape 48"/>
          <p:cNvSpPr/>
          <p:nvPr/>
        </p:nvSpPr>
        <p:spPr>
          <a:xfrm>
            <a:off x="7653528" y="4224528"/>
            <a:ext cx="475488" cy="475488"/>
          </a:xfrm>
          <a:prstGeom prst="roundRect">
            <a:avLst>
              <a:gd name="adj" fmla="val 11538"/>
            </a:avLst>
          </a:prstGeom>
          <a:solidFill>
            <a:srgbClr val="164E63"/>
          </a:solidFill>
          <a:ln w="12700">
            <a:solidFill>
              <a:srgbClr val="164E6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7653528" y="4224528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2" name="Text 50"/>
          <p:cNvSpPr/>
          <p:nvPr/>
        </p:nvSpPr>
        <p:spPr>
          <a:xfrm>
            <a:off x="8238744" y="4197096"/>
            <a:ext cx="3108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Classrooms &amp; EdTech Infrastructure</a:t>
            </a:r>
            <a:endParaRPr lang="en-US" sz="950" dirty="0"/>
          </a:p>
        </p:txBody>
      </p:sp>
      <p:sp>
        <p:nvSpPr>
          <p:cNvPr id="53" name="Shape 51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0" y="274320"/>
            <a:ext cx="54864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FFFFFF">
                    <a:alpha val="15000"/>
                  </a:srgb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05</a:t>
            </a:r>
            <a:endParaRPr lang="en-US" sz="20000" dirty="0"/>
          </a:p>
        </p:txBody>
      </p:sp>
      <p:sp>
        <p:nvSpPr>
          <p:cNvPr id="4" name="Text 2"/>
          <p:cNvSpPr/>
          <p:nvPr/>
        </p:nvSpPr>
        <p:spPr>
          <a:xfrm>
            <a:off x="59436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94360" y="1691640"/>
            <a:ext cx="1828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05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594360" y="283464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Esports &amp; Gaming Technology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94360" y="4114800"/>
            <a:ext cx="164592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42976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Technology Catalog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05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BENQ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BenQ ZOWIE XL2566K 360Hz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1668780" cy="320040"/>
          </a:xfrm>
          <a:prstGeom prst="roundRect">
            <a:avLst>
              <a:gd name="adj" fmla="val 14286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Esports Monitor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Official monitor of professional esports. Now in your arena.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05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ALIENWARE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Alienware Aurora R16 Lab Config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276856" cy="320040"/>
          </a:xfrm>
          <a:prstGeom prst="roundRect">
            <a:avLst>
              <a:gd name="adj" fmla="val 14286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Esports Desktop System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Tournament-spec hardware, institution pricing.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05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LOGITECH G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Logitech G PRO X Superlight 2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624328" cy="320040"/>
          </a:xfrm>
          <a:prstGeom prst="roundRect">
            <a:avLst>
              <a:gd name="adj" fmla="val 14286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Esports Peripherals Bundle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mouse pros win with. Now standard in your lab.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65A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0" y="274320"/>
            <a:ext cx="54864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FFFFFF">
                    <a:alpha val="15000"/>
                  </a:srgb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06</a:t>
            </a:r>
            <a:endParaRPr lang="en-US" sz="20000" dirty="0"/>
          </a:p>
        </p:txBody>
      </p:sp>
      <p:sp>
        <p:nvSpPr>
          <p:cNvPr id="4" name="Text 2"/>
          <p:cNvSpPr/>
          <p:nvPr/>
        </p:nvSpPr>
        <p:spPr>
          <a:xfrm>
            <a:off x="59436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94360" y="1691640"/>
            <a:ext cx="1828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06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594360" y="283464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Engineering &amp; Research Labs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94360" y="4114800"/>
            <a:ext cx="164592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42976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Technology Catalog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06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INSTRUMENTS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NI Elvis III Platform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450592" cy="320040"/>
          </a:xfrm>
          <a:prstGeom prst="roundRect">
            <a:avLst>
              <a:gd name="adj" fmla="val 14286"/>
            </a:avLst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Engineering Lab Platform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University-grade electronics lab in one device.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06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TEXAS INSTRUMENTS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TI MSP-EXP432E401Y LaunchPad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363724" cy="320040"/>
          </a:xfrm>
          <a:prstGeom prst="roundRect">
            <a:avLst>
              <a:gd name="adj" fmla="val 14286"/>
            </a:avLst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Microcontroller Lab Kit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From prototype to project. The engineer's first platform.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0" y="274320"/>
            <a:ext cx="54864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FFFFFF">
                    <a:alpha val="15000"/>
                  </a:srgb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07</a:t>
            </a:r>
            <a:endParaRPr lang="en-US" sz="20000" dirty="0"/>
          </a:p>
        </p:txBody>
      </p:sp>
      <p:sp>
        <p:nvSpPr>
          <p:cNvPr id="4" name="Text 2"/>
          <p:cNvSpPr/>
          <p:nvPr/>
        </p:nvSpPr>
        <p:spPr>
          <a:xfrm>
            <a:off x="59436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94360" y="1691640"/>
            <a:ext cx="1828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07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594360" y="283464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Cybersecurity &amp; Network Infrastructure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94360" y="4114800"/>
            <a:ext cx="164592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42976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Technology Catalog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07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CISCO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Cisco Networking Academy Bundle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624328" cy="320040"/>
          </a:xfrm>
          <a:prstGeom prst="roundRect">
            <a:avLst>
              <a:gd name="adj" fmla="val 14286"/>
            </a:avLst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Lab Infrastructure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world's most recognised networking curriculum. Hardware included.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07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PALO ALTO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Palo Alto EDU Firewall Bundle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798064" cy="320040"/>
          </a:xfrm>
          <a:prstGeom prst="roundRect">
            <a:avLst>
              <a:gd name="adj" fmla="val 14286"/>
            </a:avLst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Enterprise Cybersecurity Lab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Next-gen firewall technology. Built for education labs.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4572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4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USE THIS CATALOG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914400"/>
            <a:ext cx="9144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 guide for procurement teams, school directors and institutional buyers.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2920" y="1645920"/>
            <a:ext cx="2697480" cy="3474720"/>
          </a:xfrm>
          <a:prstGeom prst="roundRect">
            <a:avLst>
              <a:gd name="adj" fmla="val 3390"/>
            </a:avLst>
          </a:prstGeom>
          <a:solidFill>
            <a:srgbClr val="0D1E35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85800" y="1828800"/>
            <a:ext cx="502920" cy="502920"/>
          </a:xfrm>
          <a:prstGeom prst="roundRect">
            <a:avLst>
              <a:gd name="adj" fmla="val 10909"/>
            </a:avLst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85800" y="18288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514600"/>
            <a:ext cx="2423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Browse by Chapter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40080" y="3108960"/>
            <a:ext cx="24231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Each of the 11 chapters groups products by technology domain. Navigate to your institution's priority area first.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383280" y="1645920"/>
            <a:ext cx="2697480" cy="3474720"/>
          </a:xfrm>
          <a:prstGeom prst="roundRect">
            <a:avLst>
              <a:gd name="adj" fmla="val 3390"/>
            </a:avLst>
          </a:prstGeom>
          <a:solidFill>
            <a:srgbClr val="0D1E35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566160" y="1828800"/>
            <a:ext cx="502920" cy="502920"/>
          </a:xfrm>
          <a:prstGeom prst="roundRect">
            <a:avLst>
              <a:gd name="adj" fmla="val 10909"/>
            </a:avLst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566160" y="18288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520440" y="2514600"/>
            <a:ext cx="2423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Review Hero Products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520440" y="3108960"/>
            <a:ext cx="24231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hero page features a flagship product from a world-leading brand — selected for Morocco institutional fit.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6263640" y="1645920"/>
            <a:ext cx="2697480" cy="3474720"/>
          </a:xfrm>
          <a:prstGeom prst="roundRect">
            <a:avLst>
              <a:gd name="adj" fmla="val 3390"/>
            </a:avLst>
          </a:prstGeom>
          <a:solidFill>
            <a:srgbClr val="0D1E35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446520" y="1828800"/>
            <a:ext cx="502920" cy="502920"/>
          </a:xfrm>
          <a:prstGeom prst="roundRect">
            <a:avLst>
              <a:gd name="adj" fmla="val 10909"/>
            </a:avLst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446520" y="18288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2514600"/>
            <a:ext cx="2423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 Proposal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400800" y="3108960"/>
            <a:ext cx="24231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for a full lab configuration quote, volume pricing, and government procurement pathways.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9144000" y="1645920"/>
            <a:ext cx="2697480" cy="3474720"/>
          </a:xfrm>
          <a:prstGeom prst="roundRect">
            <a:avLst>
              <a:gd name="adj" fmla="val 3390"/>
            </a:avLst>
          </a:prstGeom>
          <a:solidFill>
            <a:srgbClr val="0D1E35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9326880" y="1828800"/>
            <a:ext cx="502920" cy="502920"/>
          </a:xfrm>
          <a:prstGeom prst="roundRect">
            <a:avLst>
              <a:gd name="adj" fmla="val 10909"/>
            </a:avLst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9326880" y="18288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9281160" y="2514600"/>
            <a:ext cx="2423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Access VAR Pricing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9281160" y="3108960"/>
            <a:ext cx="24231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an authorised reseller, Nexa Maroc provides institutional margin structures unavailable through retail channels.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1453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0" y="274320"/>
            <a:ext cx="54864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FFFFFF">
                    <a:alpha val="15000"/>
                  </a:srgb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08</a:t>
            </a:r>
            <a:endParaRPr lang="en-US" sz="20000" dirty="0"/>
          </a:p>
        </p:txBody>
      </p:sp>
      <p:sp>
        <p:nvSpPr>
          <p:cNvPr id="4" name="Text 2"/>
          <p:cNvSpPr/>
          <p:nvPr/>
        </p:nvSpPr>
        <p:spPr>
          <a:xfrm>
            <a:off x="59436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94360" y="1691640"/>
            <a:ext cx="1828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08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594360" y="283464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Science &amp; STEM Education Labs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94360" y="4114800"/>
            <a:ext cx="164592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42976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Technology Catalog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14532D"/>
          </a:solidFill>
          <a:ln w="12700">
            <a:solidFill>
              <a:srgbClr val="14532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08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EDUCATION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LEGO Education SPIKE Prime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103120" cy="320040"/>
          </a:xfrm>
          <a:prstGeom prst="roundRect">
            <a:avLst>
              <a:gd name="adj" fmla="val 14286"/>
            </a:avLst>
          </a:prstGeom>
          <a:solidFill>
            <a:srgbClr val="14532D"/>
          </a:solidFill>
          <a:ln w="12700">
            <a:solidFill>
              <a:srgbClr val="14532D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Learning System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most complete STEM kit for schools on earth.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14532D"/>
          </a:solidFill>
          <a:ln w="12700">
            <a:solidFill>
              <a:srgbClr val="14532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08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VERNIER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Vernier LabQuest 3 Bundle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363724" cy="320040"/>
          </a:xfrm>
          <a:prstGeom prst="roundRect">
            <a:avLst>
              <a:gd name="adj" fmla="val 14286"/>
            </a:avLst>
          </a:prstGeom>
          <a:solidFill>
            <a:srgbClr val="14532D"/>
          </a:solidFill>
          <a:ln w="12700">
            <a:solidFill>
              <a:srgbClr val="14532D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 Lab Data System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400+ sensors. Every experiment. One platform.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14532D"/>
          </a:solidFill>
          <a:ln w="12700">
            <a:solidFill>
              <a:srgbClr val="14532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08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FISCHERTECHNIK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Fischertechnik STEM Lab Bundle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537460" cy="320040"/>
          </a:xfrm>
          <a:prstGeom prst="roundRect">
            <a:avLst>
              <a:gd name="adj" fmla="val 14286"/>
            </a:avLst>
          </a:prstGeom>
          <a:solidFill>
            <a:srgbClr val="14532D"/>
          </a:solidFill>
          <a:ln w="12700">
            <a:solidFill>
              <a:srgbClr val="14532D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Engineering &amp; Science Kit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German engineering precision. Built for education.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581C8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0" y="274320"/>
            <a:ext cx="54864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FFFFFF">
                    <a:alpha val="15000"/>
                  </a:srgb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09</a:t>
            </a:r>
            <a:endParaRPr lang="en-US" sz="20000" dirty="0"/>
          </a:p>
        </p:txBody>
      </p:sp>
      <p:sp>
        <p:nvSpPr>
          <p:cNvPr id="4" name="Text 2"/>
          <p:cNvSpPr/>
          <p:nvPr/>
        </p:nvSpPr>
        <p:spPr>
          <a:xfrm>
            <a:off x="59436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94360" y="1691640"/>
            <a:ext cx="1828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09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594360" y="283464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Music Production &amp; Audio Technology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94360" y="4114800"/>
            <a:ext cx="164592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42976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Technology Catalog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581C87"/>
          </a:solidFill>
          <a:ln w="12700">
            <a:solidFill>
              <a:srgbClr val="581C8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09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ABLETON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Ableton Live 12 Suite EDU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537460" cy="320040"/>
          </a:xfrm>
          <a:prstGeom prst="roundRect">
            <a:avLst>
              <a:gd name="adj" fmla="val 14286"/>
            </a:avLst>
          </a:prstGeom>
          <a:solidFill>
            <a:srgbClr val="581C87"/>
          </a:solidFill>
          <a:ln w="12700">
            <a:solidFill>
              <a:srgbClr val="581C8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Music Production Software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standard of professional music production. EDU licensed.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581C87"/>
          </a:solidFill>
          <a:ln w="12700">
            <a:solidFill>
              <a:srgbClr val="581C8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09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NATIVE INSTRUMENTS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Native Instruments Komplete 15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363724" cy="320040"/>
          </a:xfrm>
          <a:prstGeom prst="roundRect">
            <a:avLst>
              <a:gd name="adj" fmla="val 14286"/>
            </a:avLst>
          </a:prstGeom>
          <a:solidFill>
            <a:srgbClr val="581C87"/>
          </a:solidFill>
          <a:ln w="12700">
            <a:solidFill>
              <a:srgbClr val="581C8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Production Suite Bundle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Every instrument. Every sound. One institutional license.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581C87"/>
          </a:solidFill>
          <a:ln w="12700">
            <a:solidFill>
              <a:srgbClr val="581C8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09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ROLAND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Roland MIDI Lab Bundle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450592" cy="320040"/>
          </a:xfrm>
          <a:prstGeom prst="roundRect">
            <a:avLst>
              <a:gd name="adj" fmla="val 14286"/>
            </a:avLst>
          </a:prstGeom>
          <a:solidFill>
            <a:srgbClr val="581C87"/>
          </a:solidFill>
          <a:ln w="12700">
            <a:solidFill>
              <a:srgbClr val="581C8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Music Education Hardware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From first note to full studio. Roland equips your lab.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7C2D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0" y="274320"/>
            <a:ext cx="54864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FFFFFF">
                    <a:alpha val="15000"/>
                  </a:srgb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10</a:t>
            </a:r>
            <a:endParaRPr lang="en-US" sz="20000" dirty="0"/>
          </a:p>
        </p:txBody>
      </p:sp>
      <p:sp>
        <p:nvSpPr>
          <p:cNvPr id="4" name="Text 2"/>
          <p:cNvSpPr/>
          <p:nvPr/>
        </p:nvSpPr>
        <p:spPr>
          <a:xfrm>
            <a:off x="59436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94360" y="1691640"/>
            <a:ext cx="1828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10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594360" y="283464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Photography &amp; Visual Media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94360" y="4114800"/>
            <a:ext cx="164592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42976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Technology Catalog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7C2D12"/>
          </a:solidFill>
          <a:ln w="12700">
            <a:solidFill>
              <a:srgbClr val="7C2D12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SONY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Sony Alpha 7 IV Education Bundle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624328" cy="320040"/>
          </a:xfrm>
          <a:prstGeom prst="roundRect">
            <a:avLst>
              <a:gd name="adj" fmla="val 14286"/>
            </a:avLst>
          </a:prstGeom>
          <a:solidFill>
            <a:srgbClr val="7C2D12"/>
          </a:solidFill>
          <a:ln w="12700">
            <a:solidFill>
              <a:srgbClr val="7C2D1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Professional Camera System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Full-frame mirrorless. Media lab specification.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E3A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0" y="274320"/>
            <a:ext cx="54864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FFFFFF">
                    <a:alpha val="15000"/>
                  </a:srgb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01</a:t>
            </a:r>
            <a:endParaRPr lang="en-US" sz="20000" dirty="0"/>
          </a:p>
        </p:txBody>
      </p:sp>
      <p:sp>
        <p:nvSpPr>
          <p:cNvPr id="4" name="Text 2"/>
          <p:cNvSpPr/>
          <p:nvPr/>
        </p:nvSpPr>
        <p:spPr>
          <a:xfrm>
            <a:off x="59436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94360" y="1691640"/>
            <a:ext cx="1828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01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594360" y="283464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Artificial Intelligence &amp; Machine Learning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94360" y="4114800"/>
            <a:ext cx="164592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42976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Technology Catalog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7C2D12"/>
          </a:solidFill>
          <a:ln w="12700">
            <a:solidFill>
              <a:srgbClr val="7C2D12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DJI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DJI Enterprise Education Pack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450592" cy="320040"/>
          </a:xfrm>
          <a:prstGeom prst="roundRect">
            <a:avLst>
              <a:gd name="adj" fmla="val 14286"/>
            </a:avLst>
          </a:prstGeom>
          <a:solidFill>
            <a:srgbClr val="7C2D12"/>
          </a:solidFill>
          <a:ln w="12700">
            <a:solidFill>
              <a:srgbClr val="7C2D1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Drone &amp; Aerial Media Kit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Morocco's skies, your curriculum. DJI for education.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164E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0" y="274320"/>
            <a:ext cx="54864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FFFFFF">
                    <a:alpha val="15000"/>
                  </a:srgb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11</a:t>
            </a:r>
            <a:endParaRPr lang="en-US" sz="20000" dirty="0"/>
          </a:p>
        </p:txBody>
      </p:sp>
      <p:sp>
        <p:nvSpPr>
          <p:cNvPr id="4" name="Text 2"/>
          <p:cNvSpPr/>
          <p:nvPr/>
        </p:nvSpPr>
        <p:spPr>
          <a:xfrm>
            <a:off x="59436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94360" y="1691640"/>
            <a:ext cx="1828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11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594360" y="283464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Smart Classrooms &amp; EdTech Infrastructure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94360" y="4114800"/>
            <a:ext cx="164592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42976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Technology Catalog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164E63"/>
          </a:solidFill>
          <a:ln w="12700">
            <a:solidFill>
              <a:srgbClr val="164E6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11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Samsung Flip 4 Interactive Display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016252" cy="320040"/>
          </a:xfrm>
          <a:prstGeom prst="roundRect">
            <a:avLst>
              <a:gd name="adj" fmla="val 14286"/>
            </a:avLst>
          </a:prstGeom>
          <a:solidFill>
            <a:srgbClr val="164E63"/>
          </a:solidFill>
          <a:ln w="12700">
            <a:solidFill>
              <a:srgbClr val="164E6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Interactive Display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65" 4K smart display. The whiteboard of tomorrow.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164E63"/>
          </a:solidFill>
          <a:ln w="12700">
            <a:solidFill>
              <a:srgbClr val="164E6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11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PROMETHEAN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Promethean ActivPanel 9 Bundle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276856" cy="320040"/>
          </a:xfrm>
          <a:prstGeom prst="roundRect">
            <a:avLst>
              <a:gd name="adj" fmla="val 14286"/>
            </a:avLst>
          </a:prstGeom>
          <a:solidFill>
            <a:srgbClr val="164E63"/>
          </a:solidFill>
          <a:ln w="12700">
            <a:solidFill>
              <a:srgbClr val="164E6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Classroom System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global standard for interactive learning. Now in Morocco.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164E63"/>
          </a:solidFill>
          <a:ln w="12700">
            <a:solidFill>
              <a:srgbClr val="164E6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11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LOGITECH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Logitech Sight Video Bar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537460" cy="320040"/>
          </a:xfrm>
          <a:prstGeom prst="roundRect">
            <a:avLst>
              <a:gd name="adj" fmla="val 14286"/>
            </a:avLst>
          </a:prstGeom>
          <a:solidFill>
            <a:srgbClr val="164E63"/>
          </a:solidFill>
          <a:ln w="12700">
            <a:solidFill>
              <a:srgbClr val="164E6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Hybrid Classroom Solution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Camera + audio + AI framing. Every seat in the room seen.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0" y="1828800"/>
            <a:ext cx="1216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spc="8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0" y="2514600"/>
            <a:ext cx="1216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Morocco's Institutional Technology Partner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4709160" y="3154680"/>
            <a:ext cx="27432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0" y="3383280"/>
            <a:ext cx="12161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AABB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  ·  www.nexamaroc.ma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0" y="3794760"/>
            <a:ext cx="12161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Medina Lab Partner · Casablanca Finance City · 2027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1E3A6E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01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NVIDIA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NVIDIA Jetson Orin NX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189988" cy="320040"/>
          </a:xfrm>
          <a:prstGeom prst="roundRect">
            <a:avLst>
              <a:gd name="adj" fmla="val 14286"/>
            </a:avLst>
          </a:prstGeom>
          <a:solidFill>
            <a:srgbClr val="1E3A6E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Development Module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Edge AI for real-world deployment at institutional scale.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1E3A6E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01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RASPBERRY PI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Raspberry Pi AI Kit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537460" cy="320040"/>
          </a:xfrm>
          <a:prstGeom prst="roundRect">
            <a:avLst>
              <a:gd name="adj" fmla="val 14286"/>
            </a:avLst>
          </a:prstGeom>
          <a:solidFill>
            <a:srgbClr val="1E3A6E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+ ML Learning Platform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Hands-on AI education from foundation to advanced.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1E3A6E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01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Google Coral Dev Board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016252" cy="320040"/>
          </a:xfrm>
          <a:prstGeom prst="roundRect">
            <a:avLst>
              <a:gd name="adj" fmla="val 14286"/>
            </a:avLst>
          </a:prstGeom>
          <a:solidFill>
            <a:srgbClr val="1E3A6E"/>
          </a:solidFill>
          <a:ln w="12700">
            <a:solidFill>
              <a:srgbClr val="1E3A6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Edge AI Accelerator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On-device machine learning at classroom speed.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5C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0" y="274320"/>
            <a:ext cx="54864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FFFFFF">
                    <a:alpha val="15000"/>
                  </a:srgb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02</a:t>
            </a:r>
            <a:endParaRPr lang="en-US" sz="20000" dirty="0"/>
          </a:p>
        </p:txBody>
      </p:sp>
      <p:sp>
        <p:nvSpPr>
          <p:cNvPr id="4" name="Text 2"/>
          <p:cNvSpPr/>
          <p:nvPr/>
        </p:nvSpPr>
        <p:spPr>
          <a:xfrm>
            <a:off x="59436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CHAPTER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94360" y="1691640"/>
            <a:ext cx="1828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02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594360" y="283464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Robotics &amp; Automation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94360" y="4114800"/>
            <a:ext cx="164592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42976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ABB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 Technology Catalog 2026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152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20040" y="365760"/>
            <a:ext cx="640080" cy="365760"/>
          </a:xfrm>
          <a:prstGeom prst="roundRect">
            <a:avLst>
              <a:gd name="adj" fmla="val 12500"/>
            </a:avLst>
          </a:prstGeom>
          <a:solidFill>
            <a:srgbClr val="0A5C36"/>
          </a:solidFill>
          <a:ln w="12700">
            <a:solidFill>
              <a:srgbClr val="0A5C3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36576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 02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097280" y="384048"/>
            <a:ext cx="25603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UNIVERSAL ROBOTS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20040" y="96012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UR3e Collaborative Robot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20040" y="2286000"/>
            <a:ext cx="2363724" cy="320040"/>
          </a:xfrm>
          <a:prstGeom prst="roundRect">
            <a:avLst>
              <a:gd name="adj" fmla="val 14286"/>
            </a:avLst>
          </a:prstGeom>
          <a:solidFill>
            <a:srgbClr val="0A5C36"/>
          </a:solidFill>
          <a:ln w="12700">
            <a:solidFill>
              <a:srgbClr val="0A5C3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11480" y="230428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Collaborative Robot Arm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320040" y="283464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AABBD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world's most deployed cobot. Now in your lab.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20040" y="3794760"/>
            <a:ext cx="18288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40233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 / 30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0040" y="6263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NEXA MAROC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20040" y="649224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3A5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Technology Reseller · Morocco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114800" y="320040"/>
            <a:ext cx="5029200" cy="3017520"/>
          </a:xfrm>
          <a:prstGeom prst="roundRect">
            <a:avLst>
              <a:gd name="adj" fmla="val 3030"/>
            </a:avLst>
          </a:prstGeom>
          <a:solidFill>
            <a:srgbClr val="F4F5F7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0" y="320040"/>
            <a:ext cx="50292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PRODUCT IMAGE ]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114800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14800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1 ]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5833872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833872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2 ]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7552944" y="3520440"/>
            <a:ext cx="1572768" cy="82296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552944" y="3520440"/>
            <a:ext cx="157276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SPEC 3 ]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14800" y="452628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303520" y="4572000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0" y="4526280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Target audience / institution type ]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114800" y="5056632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303520" y="5102352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486400" y="5056632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What's in the box 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114800" y="5586984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5303520" y="5632704"/>
            <a:ext cx="36576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86400" y="5586984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Institutional pricing on request — contact Nexa Maroc ]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9326880" y="320040"/>
            <a:ext cx="2514600" cy="62179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9509760" y="548640"/>
            <a:ext cx="2148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REQUEST A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0A162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QUOTE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9509760" y="1417320"/>
            <a:ext cx="914400" cy="36576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509760" y="164592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Volume pricing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9509760" y="208483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VAR / reseller terms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9509760" y="252374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Government procurement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9509760" y="296265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Lab configuration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9509760" y="34015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Warranty &amp; support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9509760" y="3840480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Training &amp; onboarding</a:t>
            </a:r>
            <a:endParaRPr lang="en-US" sz="950" dirty="0"/>
          </a:p>
        </p:txBody>
      </p:sp>
      <p:sp>
        <p:nvSpPr>
          <p:cNvPr id="41" name="Shape 39"/>
          <p:cNvSpPr/>
          <p:nvPr/>
        </p:nvSpPr>
        <p:spPr>
          <a:xfrm>
            <a:off x="9509760" y="4846320"/>
            <a:ext cx="2148840" cy="457200"/>
          </a:xfrm>
          <a:prstGeom prst="roundRect">
            <a:avLst>
              <a:gd name="adj" fmla="val 14000"/>
            </a:avLst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09760" y="4846320"/>
            <a:ext cx="2148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Nexa Maroc →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9509760" y="544068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B896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info@nexamaroc.ma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9509760" y="5715000"/>
            <a:ext cx="2148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www.nexamaroc.ma</a:t>
            </a:r>
            <a:endParaRPr lang="en-US" sz="850" dirty="0"/>
          </a:p>
        </p:txBody>
      </p:sp>
      <p:sp>
        <p:nvSpPr>
          <p:cNvPr id="45" name="Shape 43"/>
          <p:cNvSpPr/>
          <p:nvPr/>
        </p:nvSpPr>
        <p:spPr>
          <a:xfrm>
            <a:off x="0" y="6803136"/>
            <a:ext cx="12161520" cy="54864"/>
          </a:xfrm>
          <a:prstGeom prst="rect">
            <a:avLst/>
          </a:prstGeom>
          <a:solidFill>
            <a:srgbClr val="B8960A"/>
          </a:solidFill>
          <a:ln w="12700">
            <a:solidFill>
              <a:srgbClr val="B8960A"/>
            </a:solidFill>
            <a:prstDash val="soli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Nexa Maroc — Technology Catalog 2026</dc:title>
  <dc:subject>PptxGenJS Presentation</dc:subject>
  <dc:creator>Nexa Maroc</dc:creator>
  <cp:lastModifiedBy>Nexa Maroc</cp:lastModifiedBy>
  <cp:revision>1</cp:revision>
  <dcterms:created xsi:type="dcterms:W3CDTF">2026-07-03T06:32:57Z</dcterms:created>
  <dcterms:modified xsi:type="dcterms:W3CDTF">2026-07-03T06:32:57Z</dcterms:modified>
</cp:coreProperties>
</file>